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498" r:id="rId3"/>
    <p:sldId id="606" r:id="rId4"/>
    <p:sldId id="257" r:id="rId5"/>
    <p:sldId id="607" r:id="rId6"/>
    <p:sldId id="608" r:id="rId7"/>
    <p:sldId id="610" r:id="rId8"/>
    <p:sldId id="612" r:id="rId9"/>
    <p:sldId id="609" r:id="rId10"/>
    <p:sldId id="613" r:id="rId11"/>
    <p:sldId id="614" r:id="rId12"/>
    <p:sldId id="611" r:id="rId13"/>
    <p:sldId id="258" r:id="rId14"/>
    <p:sldId id="505" r:id="rId15"/>
    <p:sldId id="547" r:id="rId16"/>
    <p:sldId id="428" r:id="rId17"/>
    <p:sldId id="263" r:id="rId18"/>
    <p:sldId id="474" r:id="rId19"/>
    <p:sldId id="620" r:id="rId20"/>
    <p:sldId id="619" r:id="rId21"/>
    <p:sldId id="604" r:id="rId22"/>
    <p:sldId id="605" r:id="rId2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gWqGpmJnm2LhSO/E7EgiMMs26K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E14D"/>
    <a:srgbClr val="62BD8F"/>
    <a:srgbClr val="A61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47"/>
    <p:restoredTop sz="93066"/>
  </p:normalViewPr>
  <p:slideViewPr>
    <p:cSldViewPr snapToGrid="0" snapToObjects="1">
      <p:cViewPr varScale="1">
        <p:scale>
          <a:sx n="104" d="100"/>
          <a:sy n="104" d="100"/>
        </p:scale>
        <p:origin x="12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d8ed670a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6d8ed670a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1c82016f7_0_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g71c82016f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28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0"/>
          <p:cNvSpPr txBox="1">
            <a:spLocks noGrp="1"/>
          </p:cNvSpPr>
          <p:nvPr>
            <p:ph type="body" idx="1"/>
          </p:nvPr>
        </p:nvSpPr>
        <p:spPr>
          <a:xfrm>
            <a:off x="297706" y="1353806"/>
            <a:ext cx="11666363" cy="495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40"/>
          <p:cNvSpPr/>
          <p:nvPr/>
        </p:nvSpPr>
        <p:spPr>
          <a:xfrm>
            <a:off x="0" y="6434064"/>
            <a:ext cx="12192000" cy="423936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								@rayidghani				</a:t>
            </a: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0"/>
          <p:cNvSpPr/>
          <p:nvPr/>
        </p:nvSpPr>
        <p:spPr>
          <a:xfrm>
            <a:off x="0" y="1"/>
            <a:ext cx="12192000" cy="1206639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0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68210" y="1588503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 dirty="0"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5410" y="11929"/>
            <a:ext cx="12192000" cy="1353806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58E15-DEBE-0941-A587-4DF3467F6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58" y="418466"/>
            <a:ext cx="11360700" cy="763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090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Wrap-Up: Key takeaways from the semester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Rayid Ghani and Kit Rodolfa</a:t>
            </a: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Compared To What?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609070"/>
            <a:ext cx="12191999" cy="1881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right baseline that your model needs to beat to be useful? By how much?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is this decision currently made (or what commonsense, non-ML approach could be used)?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performance of the current, human-driven decision-making process? How fair is it?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explainability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methods give you more information than crosstabs and feature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importances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24526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Be Skeptical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609070"/>
            <a:ext cx="12191999" cy="1881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published results are overstated (at best), not tested on real-world uses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Try things out for yourself, understand their limitations in your context/use case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Interpretability is far from a solved problem. So is algorithmic fairness.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 or for that matter, generalizing to the future, top k classification, etc.</a:t>
            </a:r>
          </a:p>
        </p:txBody>
      </p:sp>
    </p:spTree>
    <p:extLst>
      <p:ext uri="{BB962C8B-B14F-4D97-AF65-F5344CB8AC3E}">
        <p14:creationId xmlns:p14="http://schemas.microsoft.com/office/powerpoint/2010/main" val="2463410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Models Encode Values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1881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 explicit about what you want the model to do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 and validate that the model actually does this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Understand (and seek out) the perspectives of different stakeholders, people affected by model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Goal is to have a fair overall system, not just a fair model</a:t>
            </a:r>
          </a:p>
        </p:txBody>
      </p:sp>
    </p:spTree>
    <p:extLst>
      <p:ext uri="{BB962C8B-B14F-4D97-AF65-F5344CB8AC3E}">
        <p14:creationId xmlns:p14="http://schemas.microsoft.com/office/powerpoint/2010/main" val="3239537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</a:pPr>
            <a:r>
              <a:rPr lang="en-US"/>
              <a:t>Class Recap</a:t>
            </a:r>
            <a:endParaRPr/>
          </a:p>
        </p:txBody>
      </p:sp>
      <p:grpSp>
        <p:nvGrpSpPr>
          <p:cNvPr id="55" name="Google Shape;55;p24"/>
          <p:cNvGrpSpPr/>
          <p:nvPr/>
        </p:nvGrpSpPr>
        <p:grpSpPr>
          <a:xfrm>
            <a:off x="22197" y="1601932"/>
            <a:ext cx="12126088" cy="4518413"/>
            <a:chOff x="682" y="106620"/>
            <a:chExt cx="12126088" cy="4518413"/>
          </a:xfrm>
        </p:grpSpPr>
        <p:sp>
          <p:nvSpPr>
            <p:cNvPr id="56" name="Google Shape;56;p24"/>
            <p:cNvSpPr/>
            <p:nvPr/>
          </p:nvSpPr>
          <p:spPr>
            <a:xfrm>
              <a:off x="682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accent3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4"/>
            <p:cNvSpPr txBox="1"/>
            <p:nvPr/>
          </p:nvSpPr>
          <p:spPr>
            <a:xfrm>
              <a:off x="35314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Scoping</a:t>
              </a:r>
              <a:endParaRPr/>
            </a:p>
          </p:txBody>
        </p:sp>
        <p:sp>
          <p:nvSpPr>
            <p:cNvPr id="58" name="Google Shape;58;p24"/>
            <p:cNvSpPr/>
            <p:nvPr/>
          </p:nvSpPr>
          <p:spPr>
            <a:xfrm>
              <a:off x="1750666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4"/>
            <p:cNvSpPr txBox="1"/>
            <p:nvPr/>
          </p:nvSpPr>
          <p:spPr>
            <a:xfrm>
              <a:off x="1750666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4"/>
            <p:cNvSpPr/>
            <p:nvPr/>
          </p:nvSpPr>
          <p:spPr>
            <a:xfrm>
              <a:off x="2102625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7399A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4"/>
            <p:cNvSpPr txBox="1"/>
            <p:nvPr/>
          </p:nvSpPr>
          <p:spPr>
            <a:xfrm>
              <a:off x="2137257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Acquisition</a:t>
              </a:r>
              <a:endParaRPr/>
            </a:p>
          </p:txBody>
        </p:sp>
        <p:sp>
          <p:nvSpPr>
            <p:cNvPr id="62" name="Google Shape;62;p24"/>
            <p:cNvSpPr/>
            <p:nvPr/>
          </p:nvSpPr>
          <p:spPr>
            <a:xfrm>
              <a:off x="3852609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729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4"/>
            <p:cNvSpPr txBox="1"/>
            <p:nvPr/>
          </p:nvSpPr>
          <p:spPr>
            <a:xfrm>
              <a:off x="3852609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4"/>
            <p:cNvSpPr/>
            <p:nvPr/>
          </p:nvSpPr>
          <p:spPr>
            <a:xfrm>
              <a:off x="4204569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FA7A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4"/>
            <p:cNvSpPr txBox="1"/>
            <p:nvPr/>
          </p:nvSpPr>
          <p:spPr>
            <a:xfrm>
              <a:off x="4239201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Storage</a:t>
              </a:r>
              <a:endParaRPr/>
            </a:p>
          </p:txBody>
        </p:sp>
        <p:sp>
          <p:nvSpPr>
            <p:cNvPr id="66" name="Google Shape;66;p24"/>
            <p:cNvSpPr/>
            <p:nvPr/>
          </p:nvSpPr>
          <p:spPr>
            <a:xfrm>
              <a:off x="5954552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EA9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4"/>
            <p:cNvSpPr txBox="1"/>
            <p:nvPr/>
          </p:nvSpPr>
          <p:spPr>
            <a:xfrm>
              <a:off x="5954552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4"/>
            <p:cNvSpPr/>
            <p:nvPr/>
          </p:nvSpPr>
          <p:spPr>
            <a:xfrm>
              <a:off x="6306512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AAFA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4"/>
            <p:cNvSpPr txBox="1"/>
            <p:nvPr/>
          </p:nvSpPr>
          <p:spPr>
            <a:xfrm>
              <a:off x="6341144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Linkage</a:t>
              </a:r>
              <a:endParaRPr/>
            </a:p>
          </p:txBody>
        </p:sp>
        <p:sp>
          <p:nvSpPr>
            <p:cNvPr id="70" name="Google Shape;70;p24"/>
            <p:cNvSpPr/>
            <p:nvPr/>
          </p:nvSpPr>
          <p:spPr>
            <a:xfrm>
              <a:off x="8056496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A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4"/>
            <p:cNvSpPr txBox="1"/>
            <p:nvPr/>
          </p:nvSpPr>
          <p:spPr>
            <a:xfrm>
              <a:off x="8056496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4"/>
            <p:cNvSpPr/>
            <p:nvPr/>
          </p:nvSpPr>
          <p:spPr>
            <a:xfrm>
              <a:off x="8408455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6B69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4"/>
            <p:cNvSpPr txBox="1"/>
            <p:nvPr/>
          </p:nvSpPr>
          <p:spPr>
            <a:xfrm>
              <a:off x="8443087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Exploration</a:t>
              </a:r>
              <a:endParaRPr/>
            </a:p>
          </p:txBody>
        </p:sp>
        <p:sp>
          <p:nvSpPr>
            <p:cNvPr id="74" name="Google Shape;74;p24"/>
            <p:cNvSpPr/>
            <p:nvPr/>
          </p:nvSpPr>
          <p:spPr>
            <a:xfrm>
              <a:off x="10158439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6B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4"/>
            <p:cNvSpPr txBox="1"/>
            <p:nvPr/>
          </p:nvSpPr>
          <p:spPr>
            <a:xfrm>
              <a:off x="10158439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4"/>
            <p:cNvSpPr/>
            <p:nvPr/>
          </p:nvSpPr>
          <p:spPr>
            <a:xfrm>
              <a:off x="10510399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2BC8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4"/>
            <p:cNvSpPr txBox="1"/>
            <p:nvPr/>
          </p:nvSpPr>
          <p:spPr>
            <a:xfrm>
              <a:off x="10545031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Analytical Formulation</a:t>
              </a:r>
              <a:endParaRPr/>
            </a:p>
          </p:txBody>
        </p:sp>
        <p:sp>
          <p:nvSpPr>
            <p:cNvPr id="78" name="Google Shape;78;p24"/>
            <p:cNvSpPr/>
            <p:nvPr/>
          </p:nvSpPr>
          <p:spPr>
            <a:xfrm rot="5400000">
              <a:off x="11216695" y="1422655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2BD8F"/>
            </a:solidFill>
            <a:ln>
              <a:solidFill>
                <a:srgbClr val="62BD8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4"/>
            <p:cNvSpPr txBox="1"/>
            <p:nvPr/>
          </p:nvSpPr>
          <p:spPr>
            <a:xfrm>
              <a:off x="11257450" y="1422656"/>
              <a:ext cx="122268" cy="142645"/>
            </a:xfrm>
            <a:prstGeom prst="rect">
              <a:avLst/>
            </a:prstGeom>
            <a:solidFill>
              <a:srgbClr val="62BD8F"/>
            </a:solidFill>
            <a:ln>
              <a:solidFill>
                <a:srgbClr val="62BD8F"/>
              </a:solidFill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4"/>
            <p:cNvSpPr/>
            <p:nvPr/>
          </p:nvSpPr>
          <p:spPr>
            <a:xfrm>
              <a:off x="10510399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FC280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4"/>
            <p:cNvSpPr txBox="1"/>
            <p:nvPr/>
          </p:nvSpPr>
          <p:spPr>
            <a:xfrm>
              <a:off x="10545031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ML Pipelines</a:t>
              </a:r>
              <a:endParaRPr/>
            </a:p>
          </p:txBody>
        </p:sp>
        <p:sp>
          <p:nvSpPr>
            <p:cNvPr id="82" name="Google Shape;82;p24"/>
            <p:cNvSpPr/>
            <p:nvPr/>
          </p:nvSpPr>
          <p:spPr>
            <a:xfrm rot="10800000">
              <a:off x="10173006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DC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4"/>
            <p:cNvSpPr txBox="1"/>
            <p:nvPr/>
          </p:nvSpPr>
          <p:spPr>
            <a:xfrm>
              <a:off x="10234140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4"/>
            <p:cNvSpPr/>
            <p:nvPr/>
          </p:nvSpPr>
          <p:spPr>
            <a:xfrm>
              <a:off x="8408455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CC86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4"/>
            <p:cNvSpPr txBox="1"/>
            <p:nvPr/>
          </p:nvSpPr>
          <p:spPr>
            <a:xfrm>
              <a:off x="8443087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Baselines</a:t>
              </a:r>
              <a:endParaRPr/>
            </a:p>
          </p:txBody>
        </p:sp>
        <p:sp>
          <p:nvSpPr>
            <p:cNvPr id="86" name="Google Shape;86;p24"/>
            <p:cNvSpPr/>
            <p:nvPr/>
          </p:nvSpPr>
          <p:spPr>
            <a:xfrm rot="10800000">
              <a:off x="8071063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ACB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4"/>
            <p:cNvSpPr txBox="1"/>
            <p:nvPr/>
          </p:nvSpPr>
          <p:spPr>
            <a:xfrm>
              <a:off x="8132197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4"/>
            <p:cNvSpPr/>
            <p:nvPr/>
          </p:nvSpPr>
          <p:spPr>
            <a:xfrm>
              <a:off x="6306512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8CE5C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4"/>
            <p:cNvSpPr txBox="1"/>
            <p:nvPr/>
          </p:nvSpPr>
          <p:spPr>
            <a:xfrm>
              <a:off x="6341144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Feature Generation</a:t>
              </a:r>
              <a:endParaRPr/>
            </a:p>
          </p:txBody>
        </p:sp>
        <p:sp>
          <p:nvSpPr>
            <p:cNvPr id="90" name="Google Shape;90;p24"/>
            <p:cNvSpPr/>
            <p:nvPr/>
          </p:nvSpPr>
          <p:spPr>
            <a:xfrm rot="10800000">
              <a:off x="5969120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AD1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4"/>
            <p:cNvSpPr txBox="1"/>
            <p:nvPr/>
          </p:nvSpPr>
          <p:spPr>
            <a:xfrm>
              <a:off x="6030254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4"/>
            <p:cNvSpPr/>
            <p:nvPr/>
          </p:nvSpPr>
          <p:spPr>
            <a:xfrm>
              <a:off x="4204569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3D4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4"/>
            <p:cNvSpPr txBox="1"/>
            <p:nvPr/>
          </p:nvSpPr>
          <p:spPr>
            <a:xfrm>
              <a:off x="4239201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 Test Splits</a:t>
              </a:r>
              <a:endParaRPr/>
            </a:p>
          </p:txBody>
        </p:sp>
        <p:sp>
          <p:nvSpPr>
            <p:cNvPr id="94" name="Google Shape;94;p24"/>
            <p:cNvSpPr/>
            <p:nvPr/>
          </p:nvSpPr>
          <p:spPr>
            <a:xfrm rot="10800000">
              <a:off x="3856288" y="2290642"/>
              <a:ext cx="225557" cy="15037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71D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4"/>
            <p:cNvSpPr txBox="1"/>
            <p:nvPr/>
          </p:nvSpPr>
          <p:spPr>
            <a:xfrm>
              <a:off x="3901399" y="2320716"/>
              <a:ext cx="180446" cy="902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4"/>
            <p:cNvSpPr/>
            <p:nvPr/>
          </p:nvSpPr>
          <p:spPr>
            <a:xfrm>
              <a:off x="2102625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78DA5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4"/>
            <p:cNvSpPr txBox="1"/>
            <p:nvPr/>
          </p:nvSpPr>
          <p:spPr>
            <a:xfrm>
              <a:off x="2137257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Evaluation Metrics</a:t>
              </a:r>
              <a:endParaRPr/>
            </a:p>
          </p:txBody>
        </p:sp>
        <p:sp>
          <p:nvSpPr>
            <p:cNvPr id="98" name="Google Shape;98;p24"/>
            <p:cNvSpPr/>
            <p:nvPr/>
          </p:nvSpPr>
          <p:spPr>
            <a:xfrm rot="10800000">
              <a:off x="1765233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87D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4"/>
            <p:cNvSpPr txBox="1"/>
            <p:nvPr/>
          </p:nvSpPr>
          <p:spPr>
            <a:xfrm>
              <a:off x="1826367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4"/>
            <p:cNvSpPr/>
            <p:nvPr/>
          </p:nvSpPr>
          <p:spPr>
            <a:xfrm>
              <a:off x="682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8FE04E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4"/>
            <p:cNvSpPr txBox="1"/>
            <p:nvPr/>
          </p:nvSpPr>
          <p:spPr>
            <a:xfrm>
              <a:off x="35314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Modeling</a:t>
              </a:r>
              <a:endParaRPr/>
            </a:p>
          </p:txBody>
        </p:sp>
        <p:sp>
          <p:nvSpPr>
            <p:cNvPr id="102" name="Google Shape;102;p24"/>
            <p:cNvSpPr/>
            <p:nvPr/>
          </p:nvSpPr>
          <p:spPr>
            <a:xfrm rot="5400000">
              <a:off x="706978" y="309065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90E14D"/>
            </a:solidFill>
            <a:ln>
              <a:solidFill>
                <a:srgbClr val="90E14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4"/>
            <p:cNvSpPr txBox="1"/>
            <p:nvPr/>
          </p:nvSpPr>
          <p:spPr>
            <a:xfrm>
              <a:off x="747733" y="3090652"/>
              <a:ext cx="122268" cy="1426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4"/>
            <p:cNvSpPr/>
            <p:nvPr/>
          </p:nvSpPr>
          <p:spPr>
            <a:xfrm>
              <a:off x="682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A9E44C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4"/>
            <p:cNvSpPr txBox="1"/>
            <p:nvPr/>
          </p:nvSpPr>
          <p:spPr>
            <a:xfrm>
              <a:off x="35314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Model Selection</a:t>
              </a:r>
              <a:endParaRPr/>
            </a:p>
          </p:txBody>
        </p:sp>
        <p:sp>
          <p:nvSpPr>
            <p:cNvPr id="106" name="Google Shape;106;p24"/>
            <p:cNvSpPr/>
            <p:nvPr/>
          </p:nvSpPr>
          <p:spPr>
            <a:xfrm>
              <a:off x="1750666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BCE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4"/>
            <p:cNvSpPr txBox="1"/>
            <p:nvPr/>
          </p:nvSpPr>
          <p:spPr>
            <a:xfrm>
              <a:off x="1750666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4"/>
            <p:cNvSpPr/>
            <p:nvPr/>
          </p:nvSpPr>
          <p:spPr>
            <a:xfrm>
              <a:off x="2102625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C7EA49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4"/>
            <p:cNvSpPr txBox="1"/>
            <p:nvPr/>
          </p:nvSpPr>
          <p:spPr>
            <a:xfrm>
              <a:off x="2137257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Interpretability</a:t>
              </a:r>
              <a:endParaRPr/>
            </a:p>
          </p:txBody>
        </p:sp>
        <p:sp>
          <p:nvSpPr>
            <p:cNvPr id="110" name="Google Shape;110;p24"/>
            <p:cNvSpPr/>
            <p:nvPr/>
          </p:nvSpPr>
          <p:spPr>
            <a:xfrm>
              <a:off x="3852609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E1E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4"/>
            <p:cNvSpPr txBox="1"/>
            <p:nvPr/>
          </p:nvSpPr>
          <p:spPr>
            <a:xfrm>
              <a:off x="3852609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4"/>
            <p:cNvSpPr/>
            <p:nvPr/>
          </p:nvSpPr>
          <p:spPr>
            <a:xfrm>
              <a:off x="4204569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E6EF4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4"/>
            <p:cNvSpPr txBox="1"/>
            <p:nvPr/>
          </p:nvSpPr>
          <p:spPr>
            <a:xfrm>
              <a:off x="4239201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Bias/Fairness</a:t>
              </a:r>
              <a:endParaRPr/>
            </a:p>
          </p:txBody>
        </p:sp>
        <p:sp>
          <p:nvSpPr>
            <p:cNvPr id="114" name="Google Shape;114;p24"/>
            <p:cNvSpPr/>
            <p:nvPr/>
          </p:nvSpPr>
          <p:spPr>
            <a:xfrm>
              <a:off x="5954552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4E0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4"/>
            <p:cNvSpPr txBox="1"/>
            <p:nvPr/>
          </p:nvSpPr>
          <p:spPr>
            <a:xfrm>
              <a:off x="5954552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4"/>
            <p:cNvSpPr/>
            <p:nvPr/>
          </p:nvSpPr>
          <p:spPr>
            <a:xfrm>
              <a:off x="6306512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F4DC4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4"/>
            <p:cNvSpPr txBox="1"/>
            <p:nvPr/>
          </p:nvSpPr>
          <p:spPr>
            <a:xfrm>
              <a:off x="6341144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Field Trials</a:t>
              </a:r>
              <a:endParaRPr/>
            </a:p>
          </p:txBody>
        </p:sp>
        <p:sp>
          <p:nvSpPr>
            <p:cNvPr id="118" name="Google Shape;118;p24"/>
            <p:cNvSpPr/>
            <p:nvPr/>
          </p:nvSpPr>
          <p:spPr>
            <a:xfrm>
              <a:off x="8056496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9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4"/>
            <p:cNvSpPr txBox="1"/>
            <p:nvPr/>
          </p:nvSpPr>
          <p:spPr>
            <a:xfrm>
              <a:off x="8056496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4"/>
            <p:cNvSpPr/>
            <p:nvPr/>
          </p:nvSpPr>
          <p:spPr>
            <a:xfrm>
              <a:off x="8408455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4"/>
            <p:cNvSpPr txBox="1"/>
            <p:nvPr/>
          </p:nvSpPr>
          <p:spPr>
            <a:xfrm>
              <a:off x="8443087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Deployment</a:t>
              </a:r>
              <a:endParaRPr/>
            </a:p>
          </p:txBody>
        </p:sp>
        <p:sp>
          <p:nvSpPr>
            <p:cNvPr id="122" name="Google Shape;122;p24"/>
            <p:cNvSpPr/>
            <p:nvPr/>
          </p:nvSpPr>
          <p:spPr>
            <a:xfrm>
              <a:off x="10158439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EA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4"/>
            <p:cNvSpPr txBox="1"/>
            <p:nvPr/>
          </p:nvSpPr>
          <p:spPr>
            <a:xfrm>
              <a:off x="10158439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4"/>
            <p:cNvSpPr/>
            <p:nvPr/>
          </p:nvSpPr>
          <p:spPr>
            <a:xfrm>
              <a:off x="10510399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4"/>
            <p:cNvSpPr txBox="1"/>
            <p:nvPr/>
          </p:nvSpPr>
          <p:spPr>
            <a:xfrm>
              <a:off x="10545031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Maintenance &amp; Monitoring</a:t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>
          <a:xfrm>
            <a:off x="268210" y="1632046"/>
            <a:ext cx="11666400" cy="49545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Scope: </a:t>
            </a:r>
            <a:r>
              <a:rPr lang="en-US" dirty="0">
                <a:solidFill>
                  <a:schemeClr val="tx1"/>
                </a:solidFill>
              </a:rPr>
              <a:t>Goals, Actions, Data, Analysis, Ethics</a:t>
            </a:r>
          </a:p>
          <a:p>
            <a:r>
              <a:rPr lang="en-US" b="1" dirty="0">
                <a:solidFill>
                  <a:schemeClr val="tx1"/>
                </a:solidFill>
              </a:rPr>
              <a:t>Data: </a:t>
            </a:r>
            <a:r>
              <a:rPr lang="en-US" dirty="0">
                <a:solidFill>
                  <a:schemeClr val="tx1"/>
                </a:solidFill>
              </a:rPr>
              <a:t>Getting, storing, linking, exploring, and understanding</a:t>
            </a:r>
          </a:p>
          <a:p>
            <a:r>
              <a:rPr lang="en-US" b="1" dirty="0">
                <a:solidFill>
                  <a:schemeClr val="tx1"/>
                </a:solidFill>
              </a:rPr>
              <a:t>Formulation</a:t>
            </a:r>
            <a:r>
              <a:rPr lang="en-US" dirty="0">
                <a:solidFill>
                  <a:schemeClr val="tx1"/>
                </a:solidFill>
              </a:rPr>
              <a:t>: Rows, Labels, Time, Metric, Baselines</a:t>
            </a:r>
          </a:p>
          <a:p>
            <a:r>
              <a:rPr lang="en-US" b="1" dirty="0">
                <a:solidFill>
                  <a:schemeClr val="tx1"/>
                </a:solidFill>
              </a:rPr>
              <a:t>Pipeline</a:t>
            </a:r>
            <a:r>
              <a:rPr lang="en-US" dirty="0">
                <a:solidFill>
                  <a:schemeClr val="tx1"/>
                </a:solidFill>
              </a:rPr>
              <a:t>: Rows, Labels, Features, Train-Validation Pairs, Metrics, Models + </a:t>
            </a:r>
            <a:r>
              <a:rPr lang="en-US" dirty="0" err="1">
                <a:solidFill>
                  <a:schemeClr val="tx1"/>
                </a:solidFill>
              </a:rPr>
              <a:t>hps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Model Selection: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Run Experiments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Analyze results to choose best model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Iterate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25028"/>
            <a:ext cx="12192000" cy="114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Recap of Module I</a:t>
            </a:r>
          </a:p>
        </p:txBody>
      </p:sp>
    </p:spTree>
    <p:extLst>
      <p:ext uri="{BB962C8B-B14F-4D97-AF65-F5344CB8AC3E}">
        <p14:creationId xmlns:p14="http://schemas.microsoft.com/office/powerpoint/2010/main" val="3564818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E038B8-9DA1-054F-B953-838194CAC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Many Bias Measures: How do we select what we care about?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458D6F-426F-5B4B-AF46-1F22AAE55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1022"/>
            <a:ext cx="12192000" cy="46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17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Varying the Threshold – Budget Menu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435740" y="1562635"/>
            <a:ext cx="7320520" cy="4944871"/>
            <a:chOff x="616981" y="1325057"/>
            <a:chExt cx="7320520" cy="494487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6981" y="1325057"/>
              <a:ext cx="7320520" cy="4944871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4064000" y="1409700"/>
              <a:ext cx="342900" cy="2794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>
                <a:buClrTx/>
              </a:pPr>
              <a:endParaRPr lang="en-US" sz="1800" kern="1200">
                <a:solidFill>
                  <a:prstClr val="black"/>
                </a:solidFill>
                <a:latin typeface="Calibri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00148AF-CA57-0541-9177-560EC8D36156}"/>
              </a:ext>
            </a:extLst>
          </p:cNvPr>
          <p:cNvGrpSpPr/>
          <p:nvPr/>
        </p:nvGrpSpPr>
        <p:grpSpPr>
          <a:xfrm>
            <a:off x="3018798" y="1150982"/>
            <a:ext cx="6607802" cy="882961"/>
            <a:chOff x="1494798" y="1150981"/>
            <a:chExt cx="6607802" cy="882961"/>
          </a:xfrm>
        </p:grpSpPr>
        <p:sp>
          <p:nvSpPr>
            <p:cNvPr id="6" name="TextBox 5"/>
            <p:cNvSpPr txBox="1"/>
            <p:nvPr/>
          </p:nvSpPr>
          <p:spPr>
            <a:xfrm>
              <a:off x="1494798" y="1387611"/>
              <a:ext cx="66078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>
                <a:buClrTx/>
              </a:pPr>
              <a:r>
                <a:rPr lang="en-US" sz="1800" b="1" kern="1200" dirty="0">
                  <a:solidFill>
                    <a:srgbClr val="C0504D">
                      <a:lumMod val="75000"/>
                    </a:srgbClr>
                  </a:solidFill>
                  <a:latin typeface="Calibri"/>
                  <a:ea typeface="+mn-ea"/>
                  <a:cs typeface="+mn-cs"/>
                </a:rPr>
                <a:t>1         .9     .8                .7        .6            .5    .4  .3.                  .2     .1 </a:t>
              </a:r>
            </a:p>
            <a:p>
              <a:pPr defTabSz="457200">
                <a:buClrTx/>
              </a:pPr>
              <a:r>
                <a:rPr lang="en-US" sz="1050" b="1" kern="1200" dirty="0">
                  <a:solidFill>
                    <a:srgbClr val="C0504D">
                      <a:lumMod val="75000"/>
                    </a:srgbClr>
                  </a:solidFill>
                  <a:latin typeface="Calibri"/>
                  <a:ea typeface="+mn-ea"/>
                  <a:cs typeface="+mn-cs"/>
                </a:rPr>
                <a:t> |                  |             |                               |                  |                        |           |        |                                    |            |</a:t>
              </a:r>
              <a:r>
                <a:rPr lang="en-US" sz="1800" b="1" kern="1200" dirty="0">
                  <a:solidFill>
                    <a:srgbClr val="C0504D">
                      <a:lumMod val="75000"/>
                    </a:srgbClr>
                  </a:solidFill>
                  <a:latin typeface="Calibri"/>
                  <a:ea typeface="+mn-ea"/>
                  <a:cs typeface="+mn-cs"/>
                </a:rPr>
                <a:t>   </a:t>
              </a:r>
              <a:r>
                <a:rPr lang="en-US" sz="1800" kern="1200" dirty="0">
                  <a:solidFill>
                    <a:srgbClr val="EEECE1">
                      <a:lumMod val="25000"/>
                    </a:srgbClr>
                  </a:solidFill>
                  <a:latin typeface="Calibri"/>
                  <a:ea typeface="+mn-ea"/>
                  <a:cs typeface="+mn-cs"/>
                </a:rPr>
                <a:t>     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FA4ED1E-FBFF-4545-BB64-FFD28CAC8A4B}"/>
                </a:ext>
              </a:extLst>
            </p:cNvPr>
            <p:cNvSpPr txBox="1"/>
            <p:nvPr/>
          </p:nvSpPr>
          <p:spPr>
            <a:xfrm>
              <a:off x="4097994" y="1150981"/>
              <a:ext cx="7007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>
                <a:buClrTx/>
              </a:pPr>
              <a:r>
                <a:rPr lang="en-US" sz="1800" b="1" kern="1200" dirty="0">
                  <a:solidFill>
                    <a:srgbClr val="C00000"/>
                  </a:solidFill>
                  <a:latin typeface="Calibri"/>
                  <a:ea typeface="+mn-ea"/>
                  <a:cs typeface="+mn-cs"/>
                </a:rPr>
                <a:t>Score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9BF13E-AE77-6A46-B2C2-E1985346BF6A}"/>
              </a:ext>
            </a:extLst>
          </p:cNvPr>
          <p:cNvGrpSpPr/>
          <p:nvPr/>
        </p:nvGrpSpPr>
        <p:grpSpPr>
          <a:xfrm>
            <a:off x="1836283" y="5550212"/>
            <a:ext cx="7221578" cy="369332"/>
            <a:chOff x="312283" y="5550212"/>
            <a:chExt cx="7221578" cy="369332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1561906-EEC1-6046-905E-0E55B1D4B60D}"/>
                </a:ext>
              </a:extLst>
            </p:cNvPr>
            <p:cNvCxnSpPr/>
            <p:nvPr/>
          </p:nvCxnSpPr>
          <p:spPr>
            <a:xfrm flipH="1">
              <a:off x="1649896" y="5734878"/>
              <a:ext cx="5883965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9F59512-F15A-1445-8C8B-BFD99D51B252}"/>
                </a:ext>
              </a:extLst>
            </p:cNvPr>
            <p:cNvSpPr txBox="1"/>
            <p:nvPr/>
          </p:nvSpPr>
          <p:spPr>
            <a:xfrm>
              <a:off x="312283" y="5550212"/>
              <a:ext cx="986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200">
                <a:buClrTx/>
              </a:pPr>
              <a:r>
                <a:rPr lang="en-US" sz="1800" b="1" kern="1200" dirty="0">
                  <a:solidFill>
                    <a:srgbClr val="C00000"/>
                  </a:solidFill>
                  <a:latin typeface="Calibri"/>
                  <a:ea typeface="+mn-ea"/>
                  <a:cs typeface="+mn-cs"/>
                </a:rPr>
                <a:t>Baseline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9A4A58B-B356-1E41-A6F4-EEF6E44A9AD1}"/>
                </a:ext>
              </a:extLst>
            </p:cNvPr>
            <p:cNvCxnSpPr>
              <a:stCxn id="12" idx="3"/>
            </p:cNvCxnSpPr>
            <p:nvPr/>
          </p:nvCxnSpPr>
          <p:spPr>
            <a:xfrm>
              <a:off x="1298450" y="5734878"/>
              <a:ext cx="2818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739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1c82016f7_0_5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lvl="0"/>
            <a:r>
              <a:rPr lang="en-US" dirty="0"/>
              <a:t>Interpretability Use Cases</a:t>
            </a:r>
            <a:endParaRPr dirty="0"/>
          </a:p>
        </p:txBody>
      </p:sp>
      <p:graphicFrame>
        <p:nvGraphicFramePr>
          <p:cNvPr id="84" name="Google Shape;84;g71c82016f7_0_5"/>
          <p:cNvGraphicFramePr/>
          <p:nvPr>
            <p:extLst>
              <p:ext uri="{D42A27DB-BD31-4B8C-83A1-F6EECF244321}">
                <p14:modId xmlns:p14="http://schemas.microsoft.com/office/powerpoint/2010/main" val="3882214483"/>
              </p:ext>
            </p:extLst>
          </p:nvPr>
        </p:nvGraphicFramePr>
        <p:xfrm>
          <a:off x="263476" y="1762929"/>
          <a:ext cx="11664950" cy="387597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2052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96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4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/>
                        <a:t>Use Case</a:t>
                      </a:r>
                      <a:endParaRPr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/>
                        <a:t>User</a:t>
                      </a:r>
                      <a:endParaRPr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/>
                        <a:t>Task</a:t>
                      </a:r>
                      <a:endParaRPr dirty="0"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/>
                        <a:t>Global or Local</a:t>
                      </a:r>
                      <a:endParaRPr/>
                    </a:p>
                  </a:txBody>
                  <a:tcPr marL="121925" marR="121925" marT="60950" marB="6095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4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/>
                        <a:t>Debugging</a:t>
                      </a:r>
                      <a:endParaRPr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/>
                        <a:t>ML Developer</a:t>
                      </a:r>
                      <a:endParaRPr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 dirty="0"/>
                        <a:t>Sanity check and improve “correctness”</a:t>
                      </a:r>
                      <a:endParaRPr dirty="0"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/>
                        <a:t>Both</a:t>
                      </a:r>
                      <a:endParaRPr/>
                    </a:p>
                  </a:txBody>
                  <a:tcPr marL="121925" marR="121925" marT="60950" marB="6095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0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/>
                        <a:t>Improving performance</a:t>
                      </a:r>
                      <a:endParaRPr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 dirty="0"/>
                        <a:t>Action-</a:t>
                      </a:r>
                      <a:endParaRPr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 dirty="0"/>
                        <a:t>taker</a:t>
                      </a:r>
                      <a:endParaRPr dirty="0"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/>
                        <a:t>Decide to agree or override</a:t>
                      </a:r>
                      <a:endParaRPr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/>
                        <a:t>Local</a:t>
                      </a:r>
                      <a:endParaRPr/>
                    </a:p>
                  </a:txBody>
                  <a:tcPr marL="121925" marR="121925" marT="60950" marB="6095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4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/>
                        <a:t>Trust</a:t>
                      </a:r>
                      <a:endParaRPr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 dirty="0"/>
                        <a:t>Policymaker/Action-Taker</a:t>
                      </a:r>
                      <a:endParaRPr dirty="0"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/>
                        <a:t>Model use =&gt; better outcomes</a:t>
                      </a:r>
                      <a:endParaRPr sz="1900" u="none" strike="noStrike" cap="none"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/>
                        <a:t>Both</a:t>
                      </a:r>
                      <a:endParaRPr/>
                    </a:p>
                  </a:txBody>
                  <a:tcPr marL="121925" marR="121925" marT="60950" marB="6095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4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/>
                        <a:t>Interventions</a:t>
                      </a:r>
                      <a:endParaRPr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 dirty="0"/>
                        <a:t>Action-Taker</a:t>
                      </a:r>
                      <a:endParaRPr dirty="0"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/>
                        <a:t>Improve outcomes</a:t>
                      </a:r>
                      <a:endParaRPr sz="1900" u="none" strike="noStrike" cap="none"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/>
                        <a:t>Local</a:t>
                      </a:r>
                      <a:endParaRPr/>
                    </a:p>
                  </a:txBody>
                  <a:tcPr marL="121925" marR="121925" marT="60950" marB="6095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44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/>
                        <a:t>Recourse</a:t>
                      </a:r>
                      <a:endParaRPr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 dirty="0"/>
                        <a:t>Individual(s) affected</a:t>
                      </a:r>
                      <a:endParaRPr dirty="0"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 dirty="0"/>
                        <a:t>Provide information that the individual can understand and ideally change</a:t>
                      </a:r>
                      <a:endParaRPr dirty="0"/>
                    </a:p>
                  </a:txBody>
                  <a:tcPr marL="121925" marR="121925" marT="60950" marB="6095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u="none" strike="noStrike" cap="none" dirty="0"/>
                        <a:t>Local</a:t>
                      </a:r>
                      <a:endParaRPr dirty="0"/>
                    </a:p>
                  </a:txBody>
                  <a:tcPr marL="121925" marR="121925" marT="60950" marB="6095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/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82874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E038B8-9DA1-054F-B953-838194CAC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733" dirty="0"/>
              <a:t>Translating policy goals to fairness metrics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B63C0A7-081E-3D4F-B1C8-1DEEE1091D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14" y="1116762"/>
            <a:ext cx="12192000" cy="565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3044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23871C-7CA8-1448-8FFC-1AE6E1838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E0A5F0-1D89-954D-91FB-596CD9E690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Due next week:</a:t>
            </a:r>
          </a:p>
          <a:p>
            <a:r>
              <a:rPr lang="en-US" dirty="0"/>
              <a:t>1-page writeup</a:t>
            </a:r>
          </a:p>
          <a:p>
            <a:r>
              <a:rPr lang="en-US" dirty="0"/>
              <a:t>Peer contribution survey</a:t>
            </a:r>
          </a:p>
          <a:p>
            <a:r>
              <a:rPr lang="en-US" dirty="0"/>
              <a:t>Anonymous feedback to us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1234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E038B8-9DA1-054F-B953-838194CAC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Dual Goals: Fairness and Accuracy</a:t>
            </a:r>
            <a:endParaRPr lang="en-US" sz="3733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A9F93EC-4A67-9243-BC36-6D4D22C58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8"/>
          <a:stretch/>
        </p:blipFill>
        <p:spPr bwMode="auto">
          <a:xfrm>
            <a:off x="415600" y="1223158"/>
            <a:ext cx="7782137" cy="5393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09D2A85-69E9-F042-8B42-DD69765B1869}"/>
              </a:ext>
            </a:extLst>
          </p:cNvPr>
          <p:cNvCxnSpPr>
            <a:cxnSpLocks/>
          </p:cNvCxnSpPr>
          <p:nvPr/>
        </p:nvCxnSpPr>
        <p:spPr>
          <a:xfrm flipH="1">
            <a:off x="7718961" y="4203865"/>
            <a:ext cx="1056904" cy="100940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FBB2CFC-CF4C-DB49-944D-E01E9B2FED0C}"/>
              </a:ext>
            </a:extLst>
          </p:cNvPr>
          <p:cNvSpPr txBox="1"/>
          <p:nvPr/>
        </p:nvSpPr>
        <p:spPr>
          <a:xfrm>
            <a:off x="8714080" y="3920107"/>
            <a:ext cx="330481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Our hope:</a:t>
            </a:r>
          </a:p>
          <a:p>
            <a:r>
              <a:rPr lang="en-US" sz="2400" dirty="0"/>
              <a:t>Fairness-improving</a:t>
            </a:r>
          </a:p>
          <a:p>
            <a:r>
              <a:rPr lang="en-US" sz="2400" dirty="0"/>
              <a:t>methods can expand this</a:t>
            </a:r>
          </a:p>
          <a:p>
            <a:r>
              <a:rPr lang="en-US" sz="2400" dirty="0"/>
              <a:t>frontier by adding new</a:t>
            </a:r>
          </a:p>
          <a:p>
            <a:r>
              <a:rPr lang="en-US" sz="2400" dirty="0"/>
              <a:t>points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BF056F-D9C1-6B49-9373-699DD20844B2}"/>
              </a:ext>
            </a:extLst>
          </p:cNvPr>
          <p:cNvSpPr txBox="1"/>
          <p:nvPr/>
        </p:nvSpPr>
        <p:spPr>
          <a:xfrm>
            <a:off x="3643744" y="6155392"/>
            <a:ext cx="225829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Precision@k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B4FA01-8829-FC43-B8F3-DCA12744BCB6}"/>
              </a:ext>
            </a:extLst>
          </p:cNvPr>
          <p:cNvSpPr txBox="1"/>
          <p:nvPr/>
        </p:nvSpPr>
        <p:spPr>
          <a:xfrm rot="16200000">
            <a:off x="-545774" y="3306034"/>
            <a:ext cx="225829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Disparity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D6E6490D-DD46-654E-ABEF-3E047D2AFE79}"/>
              </a:ext>
            </a:extLst>
          </p:cNvPr>
          <p:cNvSpPr/>
          <p:nvPr/>
        </p:nvSpPr>
        <p:spPr>
          <a:xfrm>
            <a:off x="4013860" y="4203865"/>
            <a:ext cx="3740727" cy="1341912"/>
          </a:xfrm>
          <a:custGeom>
            <a:avLst/>
            <a:gdLst>
              <a:gd name="connsiteX0" fmla="*/ 3740727 w 3740727"/>
              <a:gd name="connsiteY0" fmla="*/ 0 h 1341912"/>
              <a:gd name="connsiteX1" fmla="*/ 3705101 w 3740727"/>
              <a:gd name="connsiteY1" fmla="*/ 154379 h 1341912"/>
              <a:gd name="connsiteX2" fmla="*/ 3681350 w 3740727"/>
              <a:gd name="connsiteY2" fmla="*/ 190005 h 1341912"/>
              <a:gd name="connsiteX3" fmla="*/ 3669475 w 3740727"/>
              <a:gd name="connsiteY3" fmla="*/ 225631 h 1341912"/>
              <a:gd name="connsiteX4" fmla="*/ 3657600 w 3740727"/>
              <a:gd name="connsiteY4" fmla="*/ 320634 h 1341912"/>
              <a:gd name="connsiteX5" fmla="*/ 3633849 w 3740727"/>
              <a:gd name="connsiteY5" fmla="*/ 356260 h 1341912"/>
              <a:gd name="connsiteX6" fmla="*/ 3610098 w 3740727"/>
              <a:gd name="connsiteY6" fmla="*/ 427512 h 1341912"/>
              <a:gd name="connsiteX7" fmla="*/ 3598223 w 3740727"/>
              <a:gd name="connsiteY7" fmla="*/ 463138 h 1341912"/>
              <a:gd name="connsiteX8" fmla="*/ 3562597 w 3740727"/>
              <a:gd name="connsiteY8" fmla="*/ 486888 h 1341912"/>
              <a:gd name="connsiteX9" fmla="*/ 3538846 w 3740727"/>
              <a:gd name="connsiteY9" fmla="*/ 522514 h 1341912"/>
              <a:gd name="connsiteX10" fmla="*/ 3503221 w 3740727"/>
              <a:gd name="connsiteY10" fmla="*/ 546265 h 1341912"/>
              <a:gd name="connsiteX11" fmla="*/ 3491345 w 3740727"/>
              <a:gd name="connsiteY11" fmla="*/ 581891 h 1341912"/>
              <a:gd name="connsiteX12" fmla="*/ 3443844 w 3740727"/>
              <a:gd name="connsiteY12" fmla="*/ 653143 h 1341912"/>
              <a:gd name="connsiteX13" fmla="*/ 3420093 w 3740727"/>
              <a:gd name="connsiteY13" fmla="*/ 688769 h 1341912"/>
              <a:gd name="connsiteX14" fmla="*/ 3384467 w 3740727"/>
              <a:gd name="connsiteY14" fmla="*/ 712519 h 1341912"/>
              <a:gd name="connsiteX15" fmla="*/ 3348841 w 3740727"/>
              <a:gd name="connsiteY15" fmla="*/ 748145 h 1341912"/>
              <a:gd name="connsiteX16" fmla="*/ 3277589 w 3740727"/>
              <a:gd name="connsiteY16" fmla="*/ 795647 h 1341912"/>
              <a:gd name="connsiteX17" fmla="*/ 3218213 w 3740727"/>
              <a:gd name="connsiteY17" fmla="*/ 855023 h 1341912"/>
              <a:gd name="connsiteX18" fmla="*/ 3182587 w 3740727"/>
              <a:gd name="connsiteY18" fmla="*/ 890649 h 1341912"/>
              <a:gd name="connsiteX19" fmla="*/ 3087584 w 3740727"/>
              <a:gd name="connsiteY19" fmla="*/ 914400 h 1341912"/>
              <a:gd name="connsiteX20" fmla="*/ 3004457 w 3740727"/>
              <a:gd name="connsiteY20" fmla="*/ 938151 h 1341912"/>
              <a:gd name="connsiteX21" fmla="*/ 2945080 w 3740727"/>
              <a:gd name="connsiteY21" fmla="*/ 950026 h 1341912"/>
              <a:gd name="connsiteX22" fmla="*/ 2850078 w 3740727"/>
              <a:gd name="connsiteY22" fmla="*/ 973777 h 1341912"/>
              <a:gd name="connsiteX23" fmla="*/ 2743200 w 3740727"/>
              <a:gd name="connsiteY23" fmla="*/ 1009403 h 1341912"/>
              <a:gd name="connsiteX24" fmla="*/ 2671948 w 3740727"/>
              <a:gd name="connsiteY24" fmla="*/ 1033153 h 1341912"/>
              <a:gd name="connsiteX25" fmla="*/ 2636322 w 3740727"/>
              <a:gd name="connsiteY25" fmla="*/ 1045029 h 1341912"/>
              <a:gd name="connsiteX26" fmla="*/ 2565070 w 3740727"/>
              <a:gd name="connsiteY26" fmla="*/ 1056904 h 1341912"/>
              <a:gd name="connsiteX27" fmla="*/ 2470067 w 3740727"/>
              <a:gd name="connsiteY27" fmla="*/ 1080654 h 1341912"/>
              <a:gd name="connsiteX28" fmla="*/ 2149434 w 3740727"/>
              <a:gd name="connsiteY28" fmla="*/ 1104405 h 1341912"/>
              <a:gd name="connsiteX29" fmla="*/ 1781298 w 3740727"/>
              <a:gd name="connsiteY29" fmla="*/ 1128156 h 1341912"/>
              <a:gd name="connsiteX30" fmla="*/ 1698171 w 3740727"/>
              <a:gd name="connsiteY30" fmla="*/ 1140031 h 1341912"/>
              <a:gd name="connsiteX31" fmla="*/ 1555667 w 3740727"/>
              <a:gd name="connsiteY31" fmla="*/ 1151906 h 1341912"/>
              <a:gd name="connsiteX32" fmla="*/ 1068779 w 3740727"/>
              <a:gd name="connsiteY32" fmla="*/ 1151906 h 1341912"/>
              <a:gd name="connsiteX33" fmla="*/ 997527 w 3740727"/>
              <a:gd name="connsiteY33" fmla="*/ 1175657 h 1341912"/>
              <a:gd name="connsiteX34" fmla="*/ 926275 w 3740727"/>
              <a:gd name="connsiteY34" fmla="*/ 1187532 h 1341912"/>
              <a:gd name="connsiteX35" fmla="*/ 593766 w 3740727"/>
              <a:gd name="connsiteY35" fmla="*/ 1211283 h 1341912"/>
              <a:gd name="connsiteX36" fmla="*/ 534389 w 3740727"/>
              <a:gd name="connsiteY36" fmla="*/ 1223158 h 1341912"/>
              <a:gd name="connsiteX37" fmla="*/ 463137 w 3740727"/>
              <a:gd name="connsiteY37" fmla="*/ 1235034 h 1341912"/>
              <a:gd name="connsiteX38" fmla="*/ 415636 w 3740727"/>
              <a:gd name="connsiteY38" fmla="*/ 1246909 h 1341912"/>
              <a:gd name="connsiteX39" fmla="*/ 332509 w 3740727"/>
              <a:gd name="connsiteY39" fmla="*/ 1270660 h 1341912"/>
              <a:gd name="connsiteX40" fmla="*/ 261257 w 3740727"/>
              <a:gd name="connsiteY40" fmla="*/ 1282535 h 1341912"/>
              <a:gd name="connsiteX41" fmla="*/ 225631 w 3740727"/>
              <a:gd name="connsiteY41" fmla="*/ 1294410 h 1341912"/>
              <a:gd name="connsiteX42" fmla="*/ 130628 w 3740727"/>
              <a:gd name="connsiteY42" fmla="*/ 1318161 h 1341912"/>
              <a:gd name="connsiteX43" fmla="*/ 83127 w 3740727"/>
              <a:gd name="connsiteY43" fmla="*/ 1330036 h 1341912"/>
              <a:gd name="connsiteX44" fmla="*/ 35626 w 3740727"/>
              <a:gd name="connsiteY44" fmla="*/ 1341912 h 1341912"/>
              <a:gd name="connsiteX45" fmla="*/ 0 w 3740727"/>
              <a:gd name="connsiteY45" fmla="*/ 1341912 h 1341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740727" h="1341912">
                <a:moveTo>
                  <a:pt x="3740727" y="0"/>
                </a:moveTo>
                <a:cubicBezTo>
                  <a:pt x="3735252" y="38325"/>
                  <a:pt x="3728812" y="118813"/>
                  <a:pt x="3705101" y="154379"/>
                </a:cubicBezTo>
                <a:lnTo>
                  <a:pt x="3681350" y="190005"/>
                </a:lnTo>
                <a:cubicBezTo>
                  <a:pt x="3677392" y="201880"/>
                  <a:pt x="3671714" y="213315"/>
                  <a:pt x="3669475" y="225631"/>
                </a:cubicBezTo>
                <a:cubicBezTo>
                  <a:pt x="3663766" y="257030"/>
                  <a:pt x="3665997" y="289844"/>
                  <a:pt x="3657600" y="320634"/>
                </a:cubicBezTo>
                <a:cubicBezTo>
                  <a:pt x="3653845" y="334404"/>
                  <a:pt x="3641766" y="344385"/>
                  <a:pt x="3633849" y="356260"/>
                </a:cubicBezTo>
                <a:lnTo>
                  <a:pt x="3610098" y="427512"/>
                </a:lnTo>
                <a:cubicBezTo>
                  <a:pt x="3606140" y="439387"/>
                  <a:pt x="3608638" y="456195"/>
                  <a:pt x="3598223" y="463138"/>
                </a:cubicBezTo>
                <a:lnTo>
                  <a:pt x="3562597" y="486888"/>
                </a:lnTo>
                <a:cubicBezTo>
                  <a:pt x="3554680" y="498763"/>
                  <a:pt x="3548938" y="512422"/>
                  <a:pt x="3538846" y="522514"/>
                </a:cubicBezTo>
                <a:cubicBezTo>
                  <a:pt x="3528754" y="532606"/>
                  <a:pt x="3512137" y="535120"/>
                  <a:pt x="3503221" y="546265"/>
                </a:cubicBezTo>
                <a:cubicBezTo>
                  <a:pt x="3495401" y="556040"/>
                  <a:pt x="3497424" y="570949"/>
                  <a:pt x="3491345" y="581891"/>
                </a:cubicBezTo>
                <a:cubicBezTo>
                  <a:pt x="3477482" y="606844"/>
                  <a:pt x="3459678" y="629392"/>
                  <a:pt x="3443844" y="653143"/>
                </a:cubicBezTo>
                <a:cubicBezTo>
                  <a:pt x="3435927" y="665018"/>
                  <a:pt x="3431968" y="680852"/>
                  <a:pt x="3420093" y="688769"/>
                </a:cubicBezTo>
                <a:cubicBezTo>
                  <a:pt x="3408218" y="696686"/>
                  <a:pt x="3395431" y="703382"/>
                  <a:pt x="3384467" y="712519"/>
                </a:cubicBezTo>
                <a:cubicBezTo>
                  <a:pt x="3371565" y="723270"/>
                  <a:pt x="3362098" y="737834"/>
                  <a:pt x="3348841" y="748145"/>
                </a:cubicBezTo>
                <a:cubicBezTo>
                  <a:pt x="3326309" y="765670"/>
                  <a:pt x="3277589" y="795647"/>
                  <a:pt x="3277589" y="795647"/>
                </a:cubicBezTo>
                <a:cubicBezTo>
                  <a:pt x="3234047" y="860961"/>
                  <a:pt x="3277589" y="805543"/>
                  <a:pt x="3218213" y="855023"/>
                </a:cubicBezTo>
                <a:cubicBezTo>
                  <a:pt x="3205311" y="865774"/>
                  <a:pt x="3197876" y="883699"/>
                  <a:pt x="3182587" y="890649"/>
                </a:cubicBezTo>
                <a:cubicBezTo>
                  <a:pt x="3152871" y="904157"/>
                  <a:pt x="3118551" y="904078"/>
                  <a:pt x="3087584" y="914400"/>
                </a:cubicBezTo>
                <a:cubicBezTo>
                  <a:pt x="3047917" y="927622"/>
                  <a:pt x="3049182" y="928212"/>
                  <a:pt x="3004457" y="938151"/>
                </a:cubicBezTo>
                <a:cubicBezTo>
                  <a:pt x="2984753" y="942530"/>
                  <a:pt x="2964747" y="945487"/>
                  <a:pt x="2945080" y="950026"/>
                </a:cubicBezTo>
                <a:cubicBezTo>
                  <a:pt x="2913274" y="957366"/>
                  <a:pt x="2881045" y="963455"/>
                  <a:pt x="2850078" y="973777"/>
                </a:cubicBezTo>
                <a:lnTo>
                  <a:pt x="2743200" y="1009403"/>
                </a:lnTo>
                <a:lnTo>
                  <a:pt x="2671948" y="1033153"/>
                </a:lnTo>
                <a:cubicBezTo>
                  <a:pt x="2660073" y="1037112"/>
                  <a:pt x="2648669" y="1042971"/>
                  <a:pt x="2636322" y="1045029"/>
                </a:cubicBezTo>
                <a:cubicBezTo>
                  <a:pt x="2612571" y="1048987"/>
                  <a:pt x="2588614" y="1051859"/>
                  <a:pt x="2565070" y="1056904"/>
                </a:cubicBezTo>
                <a:cubicBezTo>
                  <a:pt x="2533152" y="1063743"/>
                  <a:pt x="2502547" y="1077406"/>
                  <a:pt x="2470067" y="1080654"/>
                </a:cubicBezTo>
                <a:cubicBezTo>
                  <a:pt x="2284239" y="1099238"/>
                  <a:pt x="2391027" y="1090194"/>
                  <a:pt x="2149434" y="1104405"/>
                </a:cubicBezTo>
                <a:cubicBezTo>
                  <a:pt x="1921542" y="1132891"/>
                  <a:pt x="2207567" y="1099738"/>
                  <a:pt x="1781298" y="1128156"/>
                </a:cubicBezTo>
                <a:cubicBezTo>
                  <a:pt x="1753370" y="1130018"/>
                  <a:pt x="1726008" y="1137101"/>
                  <a:pt x="1698171" y="1140031"/>
                </a:cubicBezTo>
                <a:cubicBezTo>
                  <a:pt x="1650767" y="1145021"/>
                  <a:pt x="1603168" y="1147948"/>
                  <a:pt x="1555667" y="1151906"/>
                </a:cubicBezTo>
                <a:cubicBezTo>
                  <a:pt x="1355226" y="1141357"/>
                  <a:pt x="1275350" y="1129773"/>
                  <a:pt x="1068779" y="1151906"/>
                </a:cubicBezTo>
                <a:cubicBezTo>
                  <a:pt x="1043886" y="1154573"/>
                  <a:pt x="1022222" y="1171541"/>
                  <a:pt x="997527" y="1175657"/>
                </a:cubicBezTo>
                <a:cubicBezTo>
                  <a:pt x="973776" y="1179615"/>
                  <a:pt x="950221" y="1185011"/>
                  <a:pt x="926275" y="1187532"/>
                </a:cubicBezTo>
                <a:cubicBezTo>
                  <a:pt x="869454" y="1193513"/>
                  <a:pt x="642497" y="1208034"/>
                  <a:pt x="593766" y="1211283"/>
                </a:cubicBezTo>
                <a:lnTo>
                  <a:pt x="534389" y="1223158"/>
                </a:lnTo>
                <a:cubicBezTo>
                  <a:pt x="510699" y="1227465"/>
                  <a:pt x="486748" y="1230312"/>
                  <a:pt x="463137" y="1235034"/>
                </a:cubicBezTo>
                <a:cubicBezTo>
                  <a:pt x="447133" y="1238235"/>
                  <a:pt x="431329" y="1242425"/>
                  <a:pt x="415636" y="1246909"/>
                </a:cubicBezTo>
                <a:cubicBezTo>
                  <a:pt x="362825" y="1261997"/>
                  <a:pt x="394372" y="1258287"/>
                  <a:pt x="332509" y="1270660"/>
                </a:cubicBezTo>
                <a:cubicBezTo>
                  <a:pt x="308898" y="1275382"/>
                  <a:pt x="284762" y="1277312"/>
                  <a:pt x="261257" y="1282535"/>
                </a:cubicBezTo>
                <a:cubicBezTo>
                  <a:pt x="249037" y="1285250"/>
                  <a:pt x="237708" y="1291116"/>
                  <a:pt x="225631" y="1294410"/>
                </a:cubicBezTo>
                <a:cubicBezTo>
                  <a:pt x="194139" y="1302999"/>
                  <a:pt x="162296" y="1310244"/>
                  <a:pt x="130628" y="1318161"/>
                </a:cubicBezTo>
                <a:lnTo>
                  <a:pt x="83127" y="1330036"/>
                </a:lnTo>
                <a:cubicBezTo>
                  <a:pt x="67293" y="1333995"/>
                  <a:pt x="51947" y="1341912"/>
                  <a:pt x="35626" y="1341912"/>
                </a:cubicBezTo>
                <a:lnTo>
                  <a:pt x="0" y="1341912"/>
                </a:lnTo>
              </a:path>
            </a:pathLst>
          </a:custGeom>
          <a:noFill/>
          <a:ln w="38100">
            <a:solidFill>
              <a:srgbClr val="8000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64D64D4-9D4E-0341-890E-56860177543E}"/>
              </a:ext>
            </a:extLst>
          </p:cNvPr>
          <p:cNvSpPr/>
          <p:nvPr/>
        </p:nvSpPr>
        <p:spPr>
          <a:xfrm>
            <a:off x="7635834" y="5213269"/>
            <a:ext cx="83127" cy="83127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2529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8AC73-5C76-E547-8EDC-35A713822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Scope: what’s your goal?</a:t>
            </a:r>
          </a:p>
          <a:p>
            <a:r>
              <a:rPr lang="en-US" dirty="0"/>
              <a:t>Analytical Formulation: What are you predicting, for whom, when, how often, for and for what purpose?</a:t>
            </a:r>
          </a:p>
          <a:p>
            <a:r>
              <a:rPr lang="en-US" dirty="0"/>
              <a:t>baselines</a:t>
            </a:r>
          </a:p>
          <a:p>
            <a:r>
              <a:rPr lang="en-US" dirty="0"/>
              <a:t>What and when is a row? What and how far out is the label?</a:t>
            </a:r>
          </a:p>
          <a:p>
            <a:r>
              <a:rPr lang="en-US" dirty="0"/>
              <a:t>Features do not come with the data – you need to create them. They need to include not just information about the entity you’re predicting about but also about the context they’re in – compared to similar entities, in the recent past, in nearby places</a:t>
            </a:r>
          </a:p>
          <a:p>
            <a:r>
              <a:rPr lang="en-US" dirty="0"/>
              <a:t>What do you want to generalize to? Future? To a new geography? To a new domain? K-fold is rarely the right model selection method.</a:t>
            </a:r>
          </a:p>
          <a:p>
            <a:r>
              <a:rPr lang="en-US" dirty="0"/>
              <a:t>Leaving time for labels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8600DC-E8F7-0F44-911E-FF91D492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750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8AC73-5C76-E547-8EDC-35A713822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Modeling: hyperparameters matter. Need to understand which ones to vary and what range. </a:t>
            </a:r>
            <a:r>
              <a:rPr lang="en-US" dirty="0" err="1"/>
              <a:t>Rfs</a:t>
            </a:r>
            <a:r>
              <a:rPr lang="en-US" dirty="0"/>
              <a:t>, LR, Dt, boosting, …</a:t>
            </a:r>
          </a:p>
          <a:p>
            <a:r>
              <a:rPr lang="en-US" dirty="0"/>
              <a:t>Models do not give 0/1 classification – they give a score that is rarely a probability. Do not use argmax or predict function in </a:t>
            </a:r>
            <a:r>
              <a:rPr lang="en-US" dirty="0" err="1"/>
              <a:t>sklearn</a:t>
            </a:r>
            <a:endParaRPr lang="en-US" dirty="0"/>
          </a:p>
          <a:p>
            <a:r>
              <a:rPr lang="en-US" dirty="0"/>
              <a:t>Metrics: there is no such thing as absolute accuracy, precision or recall. It depends on the threshold. 0.5 is a bad threshold in general but often assumed in ml packages.</a:t>
            </a:r>
          </a:p>
          <a:p>
            <a:r>
              <a:rPr lang="en-US" dirty="0"/>
              <a:t>AUC can be useful but not in most problems. </a:t>
            </a:r>
          </a:p>
          <a:p>
            <a:r>
              <a:rPr lang="en-US" b="1" dirty="0" err="1"/>
              <a:t>Pr</a:t>
            </a:r>
            <a:r>
              <a:rPr lang="en-US" b="1" dirty="0"/>
              <a:t>-k curve</a:t>
            </a:r>
            <a:r>
              <a:rPr lang="en-US" dirty="0"/>
              <a:t> </a:t>
            </a:r>
          </a:p>
          <a:p>
            <a:r>
              <a:rPr lang="en-US" b="1" dirty="0"/>
              <a:t>Model selection</a:t>
            </a:r>
          </a:p>
          <a:p>
            <a:r>
              <a:rPr lang="en-US" b="1" dirty="0"/>
              <a:t>Interpretability – using simple models to debug. Print them out,. Cross-tabs</a:t>
            </a:r>
          </a:p>
          <a:p>
            <a:r>
              <a:rPr lang="en-US" dirty="0"/>
              <a:t>Bias and fairness</a:t>
            </a:r>
          </a:p>
          <a:p>
            <a:r>
              <a:rPr lang="en-US" dirty="0"/>
              <a:t>trials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8600DC-E8F7-0F44-911E-FF91D492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57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30EF-FF3B-1045-8403-3C5ABE1EF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36339-41CF-464D-84D6-A6532DCE71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EAAC3-E446-8448-ACE4-5A203ECBC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533" y="-80310"/>
            <a:ext cx="12295763" cy="693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415600" y="148520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What we want(ed) you to learn from this class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150000"/>
              </a:lnSpc>
              <a:buSzPts val="1800"/>
            </a:pPr>
            <a:r>
              <a:rPr lang="en" dirty="0">
                <a:solidFill>
                  <a:schemeClr val="tx1"/>
                </a:solidFill>
              </a:rPr>
              <a:t>How to responsibly and effectively solve real-world problems using ML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" sz="2133" dirty="0">
                <a:solidFill>
                  <a:schemeClr val="tx1"/>
                </a:solidFill>
              </a:rPr>
              <a:t>Understand the *entire* Machine Learning process (and get hands-on e</a:t>
            </a:r>
            <a:r>
              <a:rPr lang="en-US" sz="2133" dirty="0" err="1">
                <a:solidFill>
                  <a:schemeClr val="tx1"/>
                </a:solidFill>
              </a:rPr>
              <a:t>xp</a:t>
            </a:r>
            <a:r>
              <a:rPr lang="en" sz="2133" dirty="0" err="1">
                <a:solidFill>
                  <a:schemeClr val="tx1"/>
                </a:solidFill>
              </a:rPr>
              <a:t>erience</a:t>
            </a:r>
            <a:r>
              <a:rPr lang="en" sz="2133" dirty="0">
                <a:solidFill>
                  <a:schemeClr val="tx1"/>
                </a:solidFill>
              </a:rPr>
              <a:t> doing most of it)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2133" dirty="0">
                <a:solidFill>
                  <a:schemeClr val="tx1"/>
                </a:solidFill>
              </a:rPr>
              <a:t>Build (and use) reusable ML pipelines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2133" dirty="0">
                <a:solidFill>
                  <a:schemeClr val="tx1"/>
                </a:solidFill>
              </a:rPr>
              <a:t>Learn how to formulate ML problems, use, understand, evaluate, and communicate ML methods (that you have covered in earlier classes) in the context of a real problem</a:t>
            </a:r>
          </a:p>
          <a:p>
            <a:pPr lvl="1" indent="-457189">
              <a:lnSpc>
                <a:spcPct val="150000"/>
              </a:lnSpc>
              <a:spcBef>
                <a:spcPts val="0"/>
              </a:spcBef>
              <a:buSzPts val="1800"/>
            </a:pPr>
            <a:endParaRPr sz="2133" dirty="0"/>
          </a:p>
          <a:p>
            <a:pPr marL="0" indent="0">
              <a:spcBef>
                <a:spcPts val="2133"/>
              </a:spcBef>
              <a:buClr>
                <a:schemeClr val="dk1"/>
              </a:buClr>
              <a:buSzPts val="1100"/>
              <a:buNone/>
            </a:pPr>
            <a:endParaRPr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2CB03-C57A-264F-8B27-05C93E607F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61B00"/>
          </a:solidFill>
          <a:ln>
            <a:solidFill>
              <a:srgbClr val="A61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Seven Big Takeaways</a:t>
            </a:r>
          </a:p>
        </p:txBody>
      </p:sp>
    </p:spTree>
    <p:extLst>
      <p:ext uri="{BB962C8B-B14F-4D97-AF65-F5344CB8AC3E}">
        <p14:creationId xmlns:p14="http://schemas.microsoft.com/office/powerpoint/2010/main" val="2007515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All Your Modeling Decisions</a:t>
            </a:r>
          </a:p>
          <a:p>
            <a:pPr algn="ctr"/>
            <a:r>
              <a:rPr lang="en-US" sz="6000" dirty="0"/>
              <a:t>Should Reflect How </a:t>
            </a:r>
          </a:p>
          <a:p>
            <a:pPr algn="ctr"/>
            <a:r>
              <a:rPr lang="en-US" sz="6000" dirty="0"/>
              <a:t>It Will Be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234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your goal (it’s not to build a model)? Constraints?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are you trying to generalize to?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Who/what is this model going to be applied to? When?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the right metric for “accuracy” (rarely is this AUC or F1)?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does fairness mean in this context?</a:t>
            </a:r>
          </a:p>
        </p:txBody>
      </p:sp>
    </p:spTree>
    <p:extLst>
      <p:ext uri="{BB962C8B-B14F-4D97-AF65-F5344CB8AC3E}">
        <p14:creationId xmlns:p14="http://schemas.microsoft.com/office/powerpoint/2010/main" val="2993271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Remember to Think</a:t>
            </a:r>
          </a:p>
          <a:p>
            <a:pPr algn="ctr"/>
            <a:r>
              <a:rPr lang="en-US" sz="6000" dirty="0"/>
              <a:t>4th-Dimensionally</a:t>
            </a:r>
          </a:p>
          <a:p>
            <a:pPr algn="ctr"/>
            <a:r>
              <a:rPr lang="en-US" sz="6000" dirty="0"/>
              <a:t>(Time Matters)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234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is your prediction being made?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information is available for features at that time? What isn’t?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frequently will the model be updated?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 what time horizon is your label occurring?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Leave time to collect labels between training and validation</a:t>
            </a:r>
          </a:p>
        </p:txBody>
      </p:sp>
    </p:spTree>
    <p:extLst>
      <p:ext uri="{BB962C8B-B14F-4D97-AF65-F5344CB8AC3E}">
        <p14:creationId xmlns:p14="http://schemas.microsoft.com/office/powerpoint/2010/main" val="4162205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Data != Matrix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1420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doesn’t come with labels, you have to create them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doesn’t come with features, you have to construct them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Rows in the raw data are rarely the rows in the training/validation matrix</a:t>
            </a:r>
          </a:p>
        </p:txBody>
      </p:sp>
    </p:spTree>
    <p:extLst>
      <p:ext uri="{BB962C8B-B14F-4D97-AF65-F5344CB8AC3E}">
        <p14:creationId xmlns:p14="http://schemas.microsoft.com/office/powerpoint/2010/main" val="410953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The Defaults Are</a:t>
            </a:r>
          </a:p>
          <a:p>
            <a:pPr algn="ctr"/>
            <a:r>
              <a:rPr lang="en-US" sz="6000" dirty="0"/>
              <a:t>Mostly Bad</a:t>
            </a:r>
          </a:p>
          <a:p>
            <a:pPr algn="ctr"/>
            <a:r>
              <a:rPr lang="en-US" sz="4800" dirty="0"/>
              <a:t>(aka Models Don’t Give 0/1 Labels)</a:t>
            </a:r>
            <a:endParaRPr lang="en-US" sz="6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609070"/>
            <a:ext cx="12191999" cy="1881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Models give scores not predicted classes, and these are rarely probabilities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There’s no such thing as absolute accuracy, precision, or recall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0.5 score threshold is almost never what you want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Hyperparameters matter and defaults in many packages aren’t great</a:t>
            </a:r>
          </a:p>
        </p:txBody>
      </p:sp>
    </p:spTree>
    <p:extLst>
      <p:ext uri="{BB962C8B-B14F-4D97-AF65-F5344CB8AC3E}">
        <p14:creationId xmlns:p14="http://schemas.microsoft.com/office/powerpoint/2010/main" val="8910975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1025</Words>
  <Application>Microsoft Macintosh PowerPoint</Application>
  <PresentationFormat>Widescreen</PresentationFormat>
  <Paragraphs>150</Paragraphs>
  <Slides>22</Slides>
  <Notes>5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Simple Light</vt:lpstr>
      <vt:lpstr>PowerPoint Presentation</vt:lpstr>
      <vt:lpstr>Reminders</vt:lpstr>
      <vt:lpstr>PowerPoint Presentation</vt:lpstr>
      <vt:lpstr>What we want(ed) you to learn from this class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Class Recap</vt:lpstr>
      <vt:lpstr>Recap of Module I</vt:lpstr>
      <vt:lpstr>Many Bias Measures: How do we select what we care about?</vt:lpstr>
      <vt:lpstr>Varying the Threshold – Budget Menu</vt:lpstr>
      <vt:lpstr>Interpretability Use Cases</vt:lpstr>
      <vt:lpstr>Data and AI Ethics Issues</vt:lpstr>
      <vt:lpstr>Translating policy goals to fairness metrics</vt:lpstr>
      <vt:lpstr>Dual Goals: Fairness and Accuracy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Kit Rodolfa</cp:lastModifiedBy>
  <cp:revision>20</cp:revision>
  <dcterms:created xsi:type="dcterms:W3CDTF">2020-01-14T19:43:43Z</dcterms:created>
  <dcterms:modified xsi:type="dcterms:W3CDTF">2021-12-02T21:30:21Z</dcterms:modified>
</cp:coreProperties>
</file>